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70" r:id="rId2"/>
    <p:sldId id="316" r:id="rId3"/>
    <p:sldId id="330" r:id="rId4"/>
    <p:sldId id="323" r:id="rId5"/>
    <p:sldId id="324" r:id="rId6"/>
    <p:sldId id="325" r:id="rId7"/>
    <p:sldId id="326" r:id="rId8"/>
    <p:sldId id="328" r:id="rId9"/>
    <p:sldId id="329" r:id="rId10"/>
    <p:sldId id="317" r:id="rId11"/>
    <p:sldId id="318" r:id="rId12"/>
    <p:sldId id="319" r:id="rId13"/>
    <p:sldId id="320" r:id="rId14"/>
    <p:sldId id="308" r:id="rId15"/>
    <p:sldId id="331" r:id="rId16"/>
    <p:sldId id="289" r:id="rId17"/>
    <p:sldId id="314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38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83B1A0-583E-44DD-903F-EA258079B9AF}" type="datetimeFigureOut">
              <a:rPr lang="en-US" smtClean="0"/>
              <a:pPr/>
              <a:t>1/17/2022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37D20F-70FE-451B-A261-4AF92743D03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6265A4-3878-45FA-8131-60295315471C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614DB-59D8-40BF-9811-48565A6EA979}" type="datetimeFigureOut">
              <a:rPr lang="en-US" smtClean="0"/>
              <a:pPr/>
              <a:t>1/17/2022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3D568-4B84-4BE7-9502-5E0C873227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614DB-59D8-40BF-9811-48565A6EA979}" type="datetimeFigureOut">
              <a:rPr lang="en-US" smtClean="0"/>
              <a:pPr/>
              <a:t>1/17/2022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3D568-4B84-4BE7-9502-5E0C873227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614DB-59D8-40BF-9811-48565A6EA979}" type="datetimeFigureOut">
              <a:rPr lang="en-US" smtClean="0"/>
              <a:pPr/>
              <a:t>1/17/2022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3D568-4B84-4BE7-9502-5E0C873227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614DB-59D8-40BF-9811-48565A6EA979}" type="datetimeFigureOut">
              <a:rPr lang="en-US" smtClean="0"/>
              <a:pPr/>
              <a:t>1/17/2022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3D568-4B84-4BE7-9502-5E0C873227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614DB-59D8-40BF-9811-48565A6EA979}" type="datetimeFigureOut">
              <a:rPr lang="en-US" smtClean="0"/>
              <a:pPr/>
              <a:t>1/17/2022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3D568-4B84-4BE7-9502-5E0C873227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614DB-59D8-40BF-9811-48565A6EA979}" type="datetimeFigureOut">
              <a:rPr lang="en-US" smtClean="0"/>
              <a:pPr/>
              <a:t>1/17/2022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3D568-4B84-4BE7-9502-5E0C873227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614DB-59D8-40BF-9811-48565A6EA979}" type="datetimeFigureOut">
              <a:rPr lang="en-US" smtClean="0"/>
              <a:pPr/>
              <a:t>1/17/2022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3D568-4B84-4BE7-9502-5E0C873227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614DB-59D8-40BF-9811-48565A6EA979}" type="datetimeFigureOut">
              <a:rPr lang="en-US" smtClean="0"/>
              <a:pPr/>
              <a:t>1/17/2022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3D568-4B84-4BE7-9502-5E0C873227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614DB-59D8-40BF-9811-48565A6EA979}" type="datetimeFigureOut">
              <a:rPr lang="en-US" smtClean="0"/>
              <a:pPr/>
              <a:t>1/17/2022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3D568-4B84-4BE7-9502-5E0C873227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614DB-59D8-40BF-9811-48565A6EA979}" type="datetimeFigureOut">
              <a:rPr lang="en-US" smtClean="0"/>
              <a:pPr/>
              <a:t>1/17/2022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3D568-4B84-4BE7-9502-5E0C873227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614DB-59D8-40BF-9811-48565A6EA979}" type="datetimeFigureOut">
              <a:rPr lang="en-US" smtClean="0"/>
              <a:pPr/>
              <a:t>1/17/2022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3D568-4B84-4BE7-9502-5E0C873227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4"/>
            <a:ext cx="8229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927640-206A-42A1-8F36-69B8A2BD15A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D614DB-59D8-40BF-9811-48565A6EA979}" type="datetimeFigureOut">
              <a:rPr lang="en-US" smtClean="0"/>
              <a:pPr/>
              <a:t>1/17/2022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53D568-4B84-4BE7-9502-5E0C873227D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cenef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emf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wmf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5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13" Type="http://schemas.openxmlformats.org/officeDocument/2006/relationships/image" Target="../media/image28.jpeg"/><Relationship Id="rId18" Type="http://schemas.openxmlformats.org/officeDocument/2006/relationships/image" Target="../media/image33.jpe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.wmf"/><Relationship Id="rId12" Type="http://schemas.openxmlformats.org/officeDocument/2006/relationships/image" Target="../media/image27.jpeg"/><Relationship Id="rId17" Type="http://schemas.openxmlformats.org/officeDocument/2006/relationships/image" Target="../media/image32.jpe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31.jpeg"/><Relationship Id="rId20" Type="http://schemas.openxmlformats.org/officeDocument/2006/relationships/image" Target="../media/image35.jpeg"/><Relationship Id="rId1" Type="http://schemas.openxmlformats.org/officeDocument/2006/relationships/tags" Target="../tags/tag1.xml"/><Relationship Id="rId6" Type="http://schemas.openxmlformats.org/officeDocument/2006/relationships/image" Target="../media/image1.png"/><Relationship Id="rId11" Type="http://schemas.openxmlformats.org/officeDocument/2006/relationships/image" Target="../media/image26.jpeg"/><Relationship Id="rId5" Type="http://schemas.openxmlformats.org/officeDocument/2006/relationships/image" Target="../media/image22.jpeg"/><Relationship Id="rId15" Type="http://schemas.openxmlformats.org/officeDocument/2006/relationships/image" Target="../media/image30.jpeg"/><Relationship Id="rId10" Type="http://schemas.openxmlformats.org/officeDocument/2006/relationships/image" Target="../media/image25.jpeg"/><Relationship Id="rId19" Type="http://schemas.openxmlformats.org/officeDocument/2006/relationships/image" Target="../media/image34.jpeg"/><Relationship Id="rId4" Type="http://schemas.openxmlformats.org/officeDocument/2006/relationships/image" Target="../media/image21.jpeg"/><Relationship Id="rId9" Type="http://schemas.openxmlformats.org/officeDocument/2006/relationships/image" Target="../media/image24.jpeg"/><Relationship Id="rId14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371600" y="6096001"/>
            <a:ext cx="7772400" cy="762000"/>
          </a:xfrm>
        </p:spPr>
        <p:txBody>
          <a:bodyPr>
            <a:normAutofit/>
          </a:bodyPr>
          <a:lstStyle/>
          <a:p>
            <a:pPr marL="82550" indent="0" algn="r">
              <a:buFontTx/>
              <a:buNone/>
            </a:pPr>
            <a:r>
              <a:rPr lang="ru-RU" sz="1600" dirty="0">
                <a:solidFill>
                  <a:schemeClr val="tx2"/>
                </a:solidFill>
                <a:latin typeface="Impact" pitchFamily="34" charset="0"/>
              </a:rPr>
              <a:t>Центр энергоэффективности – </a:t>
            </a:r>
            <a:r>
              <a:rPr lang="en-US" sz="1600" dirty="0">
                <a:solidFill>
                  <a:schemeClr val="tx2"/>
                </a:solidFill>
                <a:latin typeface="Impact" pitchFamily="34" charset="0"/>
              </a:rPr>
              <a:t>XXI</a:t>
            </a:r>
            <a:r>
              <a:rPr lang="ru-RU" sz="1600" dirty="0">
                <a:solidFill>
                  <a:schemeClr val="tx2"/>
                </a:solidFill>
                <a:latin typeface="Impact" pitchFamily="34" charset="0"/>
              </a:rPr>
              <a:t> век (ЦЭНЭФ-</a:t>
            </a:r>
            <a:r>
              <a:rPr lang="en-US" sz="1600" dirty="0">
                <a:solidFill>
                  <a:schemeClr val="tx2"/>
                </a:solidFill>
                <a:latin typeface="Impact" pitchFamily="34" charset="0"/>
              </a:rPr>
              <a:t>XXI</a:t>
            </a:r>
            <a:r>
              <a:rPr lang="ru-RU" sz="1600" dirty="0">
                <a:solidFill>
                  <a:schemeClr val="tx2"/>
                </a:solidFill>
                <a:latin typeface="Impact" pitchFamily="34" charset="0"/>
              </a:rPr>
              <a:t>)</a:t>
            </a:r>
            <a:r>
              <a:rPr lang="en-US" sz="1600" dirty="0">
                <a:solidFill>
                  <a:schemeClr val="tx2"/>
                </a:solidFill>
                <a:latin typeface="Impact" pitchFamily="34" charset="0"/>
              </a:rPr>
              <a:t>   </a:t>
            </a:r>
            <a:r>
              <a:rPr lang="en-US" sz="1600" dirty="0">
                <a:solidFill>
                  <a:srgbClr val="003399"/>
                </a:solidFill>
                <a:latin typeface="Impact" pitchFamily="34" charset="0"/>
                <a:hlinkClick r:id="rId2"/>
              </a:rPr>
              <a:t>www.cenef.ru</a:t>
            </a:r>
            <a:r>
              <a:rPr lang="en-US" sz="1600" dirty="0">
                <a:solidFill>
                  <a:srgbClr val="003399"/>
                </a:solidFill>
                <a:latin typeface="Impact" pitchFamily="34" charset="0"/>
              </a:rPr>
              <a:t>     </a:t>
            </a:r>
            <a:r>
              <a:rPr lang="ru-RU" sz="1600" dirty="0">
                <a:solidFill>
                  <a:srgbClr val="003399"/>
                </a:solidFill>
                <a:latin typeface="Impact" pitchFamily="34" charset="0"/>
              </a:rPr>
              <a:t>8</a:t>
            </a:r>
            <a:r>
              <a:rPr lang="en-US" sz="1600" dirty="0">
                <a:solidFill>
                  <a:srgbClr val="003399"/>
                </a:solidFill>
                <a:latin typeface="Impact" pitchFamily="34" charset="0"/>
              </a:rPr>
              <a:t> </a:t>
            </a:r>
            <a:r>
              <a:rPr lang="ru-RU" sz="1600" dirty="0">
                <a:solidFill>
                  <a:srgbClr val="003399"/>
                </a:solidFill>
                <a:latin typeface="Impact" pitchFamily="34" charset="0"/>
              </a:rPr>
              <a:t>(499) </a:t>
            </a:r>
            <a:r>
              <a:rPr lang="en-US" sz="1600" dirty="0">
                <a:solidFill>
                  <a:srgbClr val="003399"/>
                </a:solidFill>
                <a:latin typeface="Impact" pitchFamily="34" charset="0"/>
              </a:rPr>
              <a:t>120-9209</a:t>
            </a:r>
            <a:r>
              <a:rPr lang="ru-RU" sz="1600" dirty="0">
                <a:solidFill>
                  <a:schemeClr val="accent2"/>
                </a:solidFill>
                <a:latin typeface="Impact" pitchFamily="34" charset="0"/>
              </a:rPr>
              <a:t> </a:t>
            </a:r>
          </a:p>
          <a:p>
            <a:pPr marL="82550" indent="0" algn="r" eaLnBrk="1" hangingPunct="1">
              <a:buFontTx/>
              <a:buNone/>
            </a:pPr>
            <a:r>
              <a:rPr lang="ru-RU" sz="2000" dirty="0">
                <a:solidFill>
                  <a:schemeClr val="tx2"/>
                </a:solidFill>
                <a:latin typeface="Impact" pitchFamily="34" charset="0"/>
              </a:rPr>
              <a:t>Мы тратим свою энергию, чтобы экономить вашу!</a:t>
            </a:r>
            <a:endParaRPr lang="ru-RU" sz="2000" dirty="0">
              <a:solidFill>
                <a:srgbClr val="003399"/>
              </a:solidFill>
              <a:latin typeface="Impact" pitchFamily="34" charset="0"/>
            </a:endParaRPr>
          </a:p>
        </p:txBody>
      </p:sp>
      <p:pic>
        <p:nvPicPr>
          <p:cNvPr id="205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761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Рисунок 4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248400"/>
            <a:ext cx="771425" cy="609600"/>
          </a:xfrm>
          <a:prstGeom prst="rect">
            <a:avLst/>
          </a:prstGeom>
          <a:solidFill>
            <a:srgbClr val="FFFF00">
              <a:alpha val="50195"/>
            </a:srgbClr>
          </a:solidFill>
          <a:ln w="9525">
            <a:noFill/>
            <a:miter lim="800000"/>
            <a:headEnd/>
            <a:tailEnd/>
          </a:ln>
        </p:spPr>
      </p:pic>
      <p:sp>
        <p:nvSpPr>
          <p:cNvPr id="2060" name="Rectangle 18"/>
          <p:cNvSpPr>
            <a:spLocks noChangeArrowheads="1"/>
          </p:cNvSpPr>
          <p:nvPr/>
        </p:nvSpPr>
        <p:spPr bwMode="auto">
          <a:xfrm>
            <a:off x="2667000" y="152400"/>
            <a:ext cx="6248400" cy="3847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sz="3600" dirty="0">
                <a:latin typeface="Impact" pitchFamily="34" charset="0"/>
              </a:rPr>
              <a:t>И.А. Башмаков </a:t>
            </a:r>
          </a:p>
          <a:p>
            <a:pPr algn="r"/>
            <a:endParaRPr lang="ru-RU" sz="4000" dirty="0">
              <a:solidFill>
                <a:schemeClr val="accent1">
                  <a:lumMod val="50000"/>
                </a:schemeClr>
              </a:solidFill>
              <a:latin typeface="Impact" pitchFamily="34" charset="0"/>
            </a:endParaRPr>
          </a:p>
          <a:p>
            <a:pPr algn="r"/>
            <a:r>
              <a:rPr lang="ru-RU" sz="3200" cap="all" dirty="0">
                <a:solidFill>
                  <a:schemeClr val="tx2">
                    <a:lumMod val="50000"/>
                  </a:schemeClr>
                </a:solidFill>
                <a:latin typeface="Impact" pitchFamily="34" charset="0"/>
              </a:rPr>
              <a:t>Нельзя увидеть будущее повернувшись к нему спиной.</a:t>
            </a:r>
          </a:p>
          <a:p>
            <a:pPr algn="r"/>
            <a:r>
              <a:rPr lang="ru-RU" sz="3200" dirty="0">
                <a:solidFill>
                  <a:schemeClr val="tx2">
                    <a:lumMod val="50000"/>
                  </a:schemeClr>
                </a:solidFill>
                <a:latin typeface="Impact" pitchFamily="34" charset="0"/>
              </a:rPr>
              <a:t>Вызовы </a:t>
            </a:r>
            <a:r>
              <a:rPr lang="en-US" sz="3200" dirty="0" err="1">
                <a:solidFill>
                  <a:schemeClr val="tx2">
                    <a:lumMod val="50000"/>
                  </a:schemeClr>
                </a:solidFill>
                <a:latin typeface="Impact" pitchFamily="34" charset="0"/>
              </a:rPr>
              <a:t>энергоперехода</a:t>
            </a:r>
            <a:r>
              <a:rPr lang="en-US" sz="3200" dirty="0">
                <a:solidFill>
                  <a:schemeClr val="tx2">
                    <a:lumMod val="50000"/>
                  </a:schemeClr>
                </a:solidFill>
                <a:latin typeface="Impact" pitchFamily="34" charset="0"/>
              </a:rPr>
              <a:t> </a:t>
            </a:r>
            <a:r>
              <a:rPr lang="en-US" sz="3200" dirty="0" err="1">
                <a:solidFill>
                  <a:schemeClr val="tx2">
                    <a:lumMod val="50000"/>
                  </a:schemeClr>
                </a:solidFill>
                <a:latin typeface="Impact" pitchFamily="34" charset="0"/>
              </a:rPr>
              <a:t>для</a:t>
            </a:r>
            <a:r>
              <a:rPr lang="en-US" sz="3200" dirty="0">
                <a:solidFill>
                  <a:schemeClr val="tx2">
                    <a:lumMod val="50000"/>
                  </a:schemeClr>
                </a:solidFill>
                <a:latin typeface="Impact" pitchFamily="34" charset="0"/>
              </a:rPr>
              <a:t> </a:t>
            </a:r>
            <a:r>
              <a:rPr lang="en-US" sz="3200" dirty="0" err="1">
                <a:solidFill>
                  <a:schemeClr val="tx2">
                    <a:lumMod val="50000"/>
                  </a:schemeClr>
                </a:solidFill>
                <a:latin typeface="Impact" pitchFamily="34" charset="0"/>
              </a:rPr>
              <a:t>экономики</a:t>
            </a:r>
            <a:r>
              <a:rPr lang="en-US" sz="3200" dirty="0">
                <a:solidFill>
                  <a:schemeClr val="tx2">
                    <a:lumMod val="50000"/>
                  </a:schemeClr>
                </a:solidFill>
                <a:latin typeface="Impact" pitchFamily="34" charset="0"/>
              </a:rPr>
              <a:t> </a:t>
            </a:r>
            <a:r>
              <a:rPr lang="en-US" sz="3200" dirty="0" err="1">
                <a:solidFill>
                  <a:schemeClr val="tx2">
                    <a:lumMod val="50000"/>
                  </a:schemeClr>
                </a:solidFill>
                <a:latin typeface="Impact" pitchFamily="34" charset="0"/>
              </a:rPr>
              <a:t>России</a:t>
            </a:r>
            <a:r>
              <a:rPr lang="ru-RU" sz="3200" cap="all" dirty="0">
                <a:solidFill>
                  <a:schemeClr val="tx2">
                    <a:lumMod val="50000"/>
                  </a:schemeClr>
                </a:solidFill>
                <a:latin typeface="Impact" pitchFamily="34" charset="0"/>
              </a:rPr>
              <a:t>  </a:t>
            </a:r>
            <a:br>
              <a:rPr lang="ru-RU" sz="4000" cap="all" dirty="0">
                <a:solidFill>
                  <a:schemeClr val="accent1">
                    <a:lumMod val="50000"/>
                  </a:schemeClr>
                </a:solidFill>
                <a:latin typeface="Impact" pitchFamily="34" charset="0"/>
              </a:rPr>
            </a:br>
            <a:endParaRPr lang="en-US" sz="4000" dirty="0">
              <a:solidFill>
                <a:schemeClr val="accent1">
                  <a:lumMod val="50000"/>
                </a:schemeClr>
              </a:solidFill>
              <a:latin typeface="Impact" pitchFamily="34" charset="0"/>
            </a:endParaRPr>
          </a:p>
        </p:txBody>
      </p:sp>
      <p:pic>
        <p:nvPicPr>
          <p:cNvPr id="9" name="Picture 8" descr="D:\Mailbox\Фото\VIK_1739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19200" y="228600"/>
            <a:ext cx="1080120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71600" y="3962400"/>
            <a:ext cx="7042303" cy="1656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610600" cy="1268760"/>
          </a:xfrm>
          <a:solidFill>
            <a:srgbClr val="FFFFFF"/>
          </a:solidFill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normAutofit/>
          </a:bodyPr>
          <a:lstStyle/>
          <a:p>
            <a:pPr algn="l">
              <a:defRPr/>
            </a:pPr>
            <a:r>
              <a:rPr lang="ru-RU" sz="2400" dirty="0">
                <a:latin typeface="Impact" pitchFamily="34" charset="0"/>
              </a:rPr>
              <a:t>Углеродная нейтральность, климатическая нейтральность, нетто-нулевые выбросы – это все понятия не тривиальные и не тождественные </a:t>
            </a:r>
            <a:endParaRPr lang="en-US" sz="2800" dirty="0">
              <a:solidFill>
                <a:schemeClr val="accent2"/>
              </a:solidFill>
              <a:latin typeface="Impact" pitchFamily="34" charset="0"/>
            </a:endParaRPr>
          </a:p>
        </p:txBody>
      </p:sp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746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Рисунок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>
          <a:xfrm flipV="1">
            <a:off x="0" y="6300788"/>
            <a:ext cx="635000" cy="557212"/>
          </a:xfrm>
          <a:solidFill>
            <a:srgbClr val="FFFF00">
              <a:alpha val="50195"/>
            </a:srgbClr>
          </a:solidFill>
        </p:spPr>
      </p:pic>
      <p:sp>
        <p:nvSpPr>
          <p:cNvPr id="3077" name="Rectangle 13"/>
          <p:cNvSpPr>
            <a:spLocks noChangeArrowheads="1"/>
          </p:cNvSpPr>
          <p:nvPr/>
        </p:nvSpPr>
        <p:spPr bwMode="auto">
          <a:xfrm>
            <a:off x="0" y="1535113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3078" name="Rectangle 14"/>
          <p:cNvSpPr>
            <a:spLocks noChangeArrowheads="1"/>
          </p:cNvSpPr>
          <p:nvPr/>
        </p:nvSpPr>
        <p:spPr bwMode="auto">
          <a:xfrm>
            <a:off x="0" y="1535113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39552" y="1268760"/>
            <a:ext cx="8604448" cy="72008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1447800"/>
            <a:ext cx="4190999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4572000" y="1981200"/>
          <a:ext cx="4411980" cy="1706880"/>
        </p:xfrm>
        <a:graphic>
          <a:graphicData uri="http://schemas.openxmlformats.org/drawingml/2006/table">
            <a:tbl>
              <a:tblPr/>
              <a:tblGrid>
                <a:gridCol w="155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8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8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ограниччение</a:t>
                      </a: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глобального</a:t>
                      </a: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потепления</a:t>
                      </a:r>
                      <a:endParaRPr lang="en-US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год достижения СО</a:t>
                      </a:r>
                      <a:r>
                        <a:rPr lang="en-US" sz="1600" b="1" baseline="-250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en-US" sz="1600" b="1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нейтральность</a:t>
                      </a:r>
                      <a:endParaRPr lang="en-US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год достижения GHG нейтральности</a:t>
                      </a:r>
                      <a:endParaRPr lang="en-US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Менее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1,5</a:t>
                      </a:r>
                      <a:r>
                        <a:rPr lang="en-US" sz="1600" b="1" baseline="30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С*</a:t>
                      </a:r>
                      <a:endParaRPr lang="en-US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2050-2060 гг.</a:t>
                      </a:r>
                      <a:endParaRPr lang="en-US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2070-2100 гг.</a:t>
                      </a:r>
                      <a:endParaRPr lang="en-US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Менее 2</a:t>
                      </a:r>
                      <a:r>
                        <a:rPr lang="en-US" sz="1600" b="1" baseline="30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r>
                        <a:rPr lang="en-US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</a:t>
                      </a:r>
                      <a:endParaRPr lang="en-US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2070-2075 </a:t>
                      </a:r>
                      <a:r>
                        <a:rPr lang="en-US" sz="16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гг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en-US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после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2075 г.</a:t>
                      </a:r>
                      <a:endParaRPr lang="en-US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4648200" y="4572000"/>
          <a:ext cx="4191000" cy="1583620"/>
        </p:xfrm>
        <a:graphic>
          <a:graphicData uri="http://schemas.openxmlformats.org/drawingml/2006/table">
            <a:tbl>
              <a:tblPr/>
              <a:tblGrid>
                <a:gridCol w="21838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7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7182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ограниччение</a:t>
                      </a: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глобального</a:t>
                      </a: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потепления</a:t>
                      </a:r>
                      <a:endParaRPr lang="en-US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оставшийся</a:t>
                      </a: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углеродный</a:t>
                      </a: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бюджет</a:t>
                      </a: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ГтСО</a:t>
                      </a:r>
                      <a:r>
                        <a:rPr lang="en-US" sz="1600" b="1" baseline="-25000" dirty="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en-US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795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Менее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1,5</a:t>
                      </a:r>
                      <a:r>
                        <a:rPr lang="en-US" sz="1600" b="1" baseline="30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С*</a:t>
                      </a:r>
                      <a:endParaRPr lang="en-US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510-729</a:t>
                      </a:r>
                      <a:endParaRPr lang="en-US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42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Менее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2</a:t>
                      </a:r>
                      <a:r>
                        <a:rPr lang="en-US" sz="1600" b="1" baseline="30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</a:t>
                      </a:r>
                      <a:endParaRPr lang="en-US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800-890</a:t>
                      </a:r>
                      <a:endParaRPr lang="en-US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2" name="Picture 2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295400"/>
            <a:ext cx="8470591" cy="475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6" name="Rectangle 3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675687" cy="1125538"/>
          </a:xfrm>
          <a:solidFill>
            <a:srgbClr val="FFFFFF"/>
          </a:solidFill>
        </p:spPr>
        <p:txBody>
          <a:bodyPr>
            <a:normAutofit fontScale="90000"/>
          </a:bodyPr>
          <a:lstStyle/>
          <a:p>
            <a:pPr algn="l"/>
            <a:r>
              <a:rPr lang="ru-RU" sz="2800" dirty="0">
                <a:latin typeface="Impact" pitchFamily="34" charset="0"/>
              </a:rPr>
              <a:t>Траектории «зеркальной» динамики антропогенных выбросов ПГ в основных секторах глобальной экономики</a:t>
            </a:r>
            <a:endParaRPr lang="en-US" sz="2800" dirty="0">
              <a:latin typeface="Impact" pitchFamily="34" charset="0"/>
            </a:endParaRPr>
          </a:p>
        </p:txBody>
      </p:sp>
      <p:pic>
        <p:nvPicPr>
          <p:cNvPr id="1126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875" y="0"/>
            <a:ext cx="4302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Рисунок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4" cstate="print"/>
          <a:srcRect/>
          <a:stretch>
            <a:fillRect/>
          </a:stretch>
        </p:blipFill>
        <p:spPr>
          <a:xfrm flipV="1">
            <a:off x="-7938" y="6464300"/>
            <a:ext cx="476251" cy="417513"/>
          </a:xfrm>
          <a:solidFill>
            <a:srgbClr val="FFFF00">
              <a:alpha val="50195"/>
            </a:srgbClr>
          </a:solidFill>
        </p:spPr>
      </p:pic>
      <p:sp>
        <p:nvSpPr>
          <p:cNvPr id="11269" name="Rectangle 6"/>
          <p:cNvSpPr>
            <a:spLocks noChangeArrowheads="1"/>
          </p:cNvSpPr>
          <p:nvPr/>
        </p:nvSpPr>
        <p:spPr bwMode="auto">
          <a:xfrm>
            <a:off x="1143000" y="1824038"/>
            <a:ext cx="184150" cy="36988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1270" name="Rectangle 7"/>
          <p:cNvSpPr>
            <a:spLocks noChangeArrowheads="1"/>
          </p:cNvSpPr>
          <p:nvPr/>
        </p:nvSpPr>
        <p:spPr bwMode="auto">
          <a:xfrm>
            <a:off x="1143000" y="1824038"/>
            <a:ext cx="184150" cy="36988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68313" y="1052513"/>
            <a:ext cx="8675687" cy="73025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2362200" y="3810000"/>
            <a:ext cx="1143000" cy="0"/>
          </a:xfrm>
          <a:prstGeom prst="line">
            <a:avLst/>
          </a:prstGeom>
          <a:ln w="254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Up Arrow 18"/>
          <p:cNvSpPr/>
          <p:nvPr/>
        </p:nvSpPr>
        <p:spPr>
          <a:xfrm>
            <a:off x="3048000" y="3505200"/>
            <a:ext cx="152400" cy="228600"/>
          </a:xfrm>
          <a:prstGeom prst="up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Down Arrow 20"/>
          <p:cNvSpPr/>
          <p:nvPr/>
        </p:nvSpPr>
        <p:spPr>
          <a:xfrm>
            <a:off x="3048000" y="3886200"/>
            <a:ext cx="152400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0"/>
            <a:ext cx="8532440" cy="1268760"/>
          </a:xfrm>
          <a:solidFill>
            <a:srgbClr val="FFFFFF"/>
          </a:solidFill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en-US" sz="2800" dirty="0" err="1">
                <a:latin typeface="Impact" pitchFamily="34" charset="0"/>
              </a:rPr>
              <a:t>Семейства</a:t>
            </a:r>
            <a:r>
              <a:rPr lang="en-US" sz="2800" dirty="0">
                <a:latin typeface="Impact" pitchFamily="34" charset="0"/>
              </a:rPr>
              <a:t> </a:t>
            </a:r>
            <a:r>
              <a:rPr lang="en-US" sz="2800" dirty="0" err="1">
                <a:latin typeface="Impact" pitchFamily="34" charset="0"/>
              </a:rPr>
              <a:t>прогнозов</a:t>
            </a:r>
            <a:r>
              <a:rPr lang="en-US" sz="2800" dirty="0">
                <a:latin typeface="Impact" pitchFamily="34" charset="0"/>
              </a:rPr>
              <a:t> </a:t>
            </a:r>
            <a:r>
              <a:rPr lang="en-US" sz="2800" dirty="0" err="1">
                <a:latin typeface="Impact" pitchFamily="34" charset="0"/>
              </a:rPr>
              <a:t>динамики</a:t>
            </a:r>
            <a:r>
              <a:rPr lang="en-US" sz="2800" dirty="0">
                <a:latin typeface="Impact" pitchFamily="34" charset="0"/>
              </a:rPr>
              <a:t> </a:t>
            </a:r>
            <a:r>
              <a:rPr lang="en-US" sz="2800" dirty="0" err="1">
                <a:latin typeface="Impact" pitchFamily="34" charset="0"/>
              </a:rPr>
              <a:t>выбросов</a:t>
            </a:r>
            <a:r>
              <a:rPr lang="en-US" sz="2800" dirty="0">
                <a:latin typeface="Impact" pitchFamily="34" charset="0"/>
              </a:rPr>
              <a:t> ПГ </a:t>
            </a:r>
            <a:r>
              <a:rPr lang="ru-RU" sz="2800" dirty="0">
                <a:latin typeface="Impact" pitchFamily="34" charset="0"/>
              </a:rPr>
              <a:t>в России </a:t>
            </a:r>
            <a:r>
              <a:rPr lang="en-US" sz="2800" dirty="0">
                <a:latin typeface="Impact" pitchFamily="34" charset="0"/>
              </a:rPr>
              <a:t>в </a:t>
            </a:r>
            <a:r>
              <a:rPr lang="en-US" sz="2800" dirty="0" err="1">
                <a:latin typeface="Impact" pitchFamily="34" charset="0"/>
              </a:rPr>
              <a:t>процессе</a:t>
            </a:r>
            <a:r>
              <a:rPr lang="en-US" sz="2800" dirty="0">
                <a:latin typeface="Impact" pitchFamily="34" charset="0"/>
              </a:rPr>
              <a:t> </a:t>
            </a:r>
            <a:r>
              <a:rPr lang="ru-RU" sz="2800" dirty="0">
                <a:latin typeface="Impact" pitchFamily="34" charset="0"/>
              </a:rPr>
              <a:t>их </a:t>
            </a:r>
            <a:r>
              <a:rPr lang="en-US" sz="2800" dirty="0" err="1">
                <a:latin typeface="Impact" pitchFamily="34" charset="0"/>
              </a:rPr>
              <a:t>эволюции</a:t>
            </a:r>
            <a:r>
              <a:rPr lang="ru-RU" sz="2800" dirty="0">
                <a:latin typeface="Impact" pitchFamily="34" charset="0"/>
              </a:rPr>
              <a:t>. То, что </a:t>
            </a:r>
            <a:r>
              <a:rPr lang="ru-RU" sz="2800" dirty="0" err="1">
                <a:latin typeface="Impact" pitchFamily="34" charset="0"/>
              </a:rPr>
              <a:t>казалоссь</a:t>
            </a:r>
            <a:r>
              <a:rPr lang="ru-RU" sz="2800" dirty="0">
                <a:latin typeface="Impact" pitchFamily="34" charset="0"/>
              </a:rPr>
              <a:t> невозможным еще недавно, становится обыденным </a:t>
            </a:r>
            <a:endParaRPr lang="en-US" sz="2800" dirty="0">
              <a:solidFill>
                <a:schemeClr val="accent2"/>
              </a:solidFill>
              <a:latin typeface="Impact" pitchFamily="34" charset="0"/>
            </a:endParaRPr>
          </a:p>
        </p:txBody>
      </p:sp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746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Рисунок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>
          <a:xfrm flipV="1">
            <a:off x="0" y="6300788"/>
            <a:ext cx="635000" cy="557212"/>
          </a:xfrm>
          <a:solidFill>
            <a:srgbClr val="FFFF00">
              <a:alpha val="50195"/>
            </a:srgbClr>
          </a:solidFill>
        </p:spPr>
      </p:pic>
      <p:sp>
        <p:nvSpPr>
          <p:cNvPr id="3077" name="Rectangle 13"/>
          <p:cNvSpPr>
            <a:spLocks noChangeArrowheads="1"/>
          </p:cNvSpPr>
          <p:nvPr/>
        </p:nvSpPr>
        <p:spPr bwMode="auto">
          <a:xfrm>
            <a:off x="0" y="1535113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3078" name="Rectangle 14"/>
          <p:cNvSpPr>
            <a:spLocks noChangeArrowheads="1"/>
          </p:cNvSpPr>
          <p:nvPr/>
        </p:nvSpPr>
        <p:spPr bwMode="auto">
          <a:xfrm>
            <a:off x="0" y="1535113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39552" y="1268760"/>
            <a:ext cx="8604448" cy="72008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0" y="1524000"/>
            <a:ext cx="7638806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0"/>
            <a:ext cx="8532440" cy="1268760"/>
          </a:xfrm>
          <a:solidFill>
            <a:srgbClr val="FFFFFF"/>
          </a:solidFill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3200" dirty="0" err="1">
                <a:latin typeface="Impact" pitchFamily="34" charset="0"/>
              </a:rPr>
              <a:t>Демографические</a:t>
            </a:r>
            <a:r>
              <a:rPr lang="en-US" sz="3200" dirty="0">
                <a:latin typeface="Impact" pitchFamily="34" charset="0"/>
              </a:rPr>
              <a:t> </a:t>
            </a:r>
            <a:r>
              <a:rPr lang="en-US" sz="3200" dirty="0" err="1">
                <a:latin typeface="Impact" pitchFamily="34" charset="0"/>
              </a:rPr>
              <a:t>прогнозы</a:t>
            </a:r>
            <a:r>
              <a:rPr lang="ru-RU" sz="3200" dirty="0">
                <a:latin typeface="Impact" pitchFamily="34" charset="0"/>
              </a:rPr>
              <a:t>. Теряем первый драйвер роста – прирост рабочей силы</a:t>
            </a:r>
            <a:endParaRPr lang="en-US" sz="3200" dirty="0">
              <a:solidFill>
                <a:schemeClr val="accent2"/>
              </a:solidFill>
              <a:latin typeface="Impact" pitchFamily="34" charset="0"/>
            </a:endParaRPr>
          </a:p>
        </p:txBody>
      </p:sp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746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Рисунок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>
          <a:xfrm flipV="1">
            <a:off x="0" y="6300788"/>
            <a:ext cx="635000" cy="557212"/>
          </a:xfrm>
          <a:solidFill>
            <a:srgbClr val="FFFF00">
              <a:alpha val="50195"/>
            </a:srgbClr>
          </a:solidFill>
        </p:spPr>
      </p:pic>
      <p:sp>
        <p:nvSpPr>
          <p:cNvPr id="3077" name="Rectangle 13"/>
          <p:cNvSpPr>
            <a:spLocks noChangeArrowheads="1"/>
          </p:cNvSpPr>
          <p:nvPr/>
        </p:nvSpPr>
        <p:spPr bwMode="auto">
          <a:xfrm>
            <a:off x="0" y="1535113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3078" name="Rectangle 14"/>
          <p:cNvSpPr>
            <a:spLocks noChangeArrowheads="1"/>
          </p:cNvSpPr>
          <p:nvPr/>
        </p:nvSpPr>
        <p:spPr bwMode="auto">
          <a:xfrm>
            <a:off x="0" y="1535113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39552" y="1268760"/>
            <a:ext cx="8604448" cy="72008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1447800"/>
            <a:ext cx="7391400" cy="504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0"/>
            <a:ext cx="8532440" cy="1524000"/>
          </a:xfrm>
          <a:solidFill>
            <a:srgbClr val="FFFFFF"/>
          </a:solidFill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ru-RU" sz="3600" dirty="0">
                <a:latin typeface="Impact" pitchFamily="34" charset="0"/>
              </a:rPr>
              <a:t>Энергетический переход – теряем второй драйвер роста – растущие доходы от сырьевого экспорта </a:t>
            </a:r>
            <a:endParaRPr lang="en-US" sz="2800" dirty="0">
              <a:solidFill>
                <a:schemeClr val="accent2"/>
              </a:solidFill>
              <a:latin typeface="Impact" pitchFamily="34" charset="0"/>
            </a:endParaRPr>
          </a:p>
        </p:txBody>
      </p:sp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746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Рисунок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>
          <a:xfrm flipV="1">
            <a:off x="0" y="6300788"/>
            <a:ext cx="635000" cy="557212"/>
          </a:xfrm>
          <a:solidFill>
            <a:srgbClr val="FFFF00">
              <a:alpha val="50195"/>
            </a:srgbClr>
          </a:solidFill>
        </p:spPr>
      </p:pic>
      <p:sp>
        <p:nvSpPr>
          <p:cNvPr id="3077" name="Rectangle 13"/>
          <p:cNvSpPr>
            <a:spLocks noChangeArrowheads="1"/>
          </p:cNvSpPr>
          <p:nvPr/>
        </p:nvSpPr>
        <p:spPr bwMode="auto">
          <a:xfrm>
            <a:off x="0" y="1535113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3078" name="Rectangle 14"/>
          <p:cNvSpPr>
            <a:spLocks noChangeArrowheads="1"/>
          </p:cNvSpPr>
          <p:nvPr/>
        </p:nvSpPr>
        <p:spPr bwMode="auto">
          <a:xfrm>
            <a:off x="0" y="1535113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39552" y="1447800"/>
            <a:ext cx="8604448" cy="72008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1726742"/>
            <a:ext cx="8153400" cy="5131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0"/>
            <a:ext cx="8532440" cy="1268760"/>
          </a:xfrm>
          <a:solidFill>
            <a:srgbClr val="FFFFFF"/>
          </a:solidFill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normAutofit/>
          </a:bodyPr>
          <a:lstStyle/>
          <a:p>
            <a:pPr algn="l"/>
            <a:r>
              <a:rPr lang="ru-RU" sz="3200" dirty="0">
                <a:latin typeface="Impact" pitchFamily="34" charset="0"/>
              </a:rPr>
              <a:t>Прогнозы темпов роста ВВП России на период до 2050 г.</a:t>
            </a:r>
            <a:endParaRPr lang="en-US" sz="3200" dirty="0">
              <a:latin typeface="Impact" pitchFamily="34" charset="0"/>
            </a:endParaRPr>
          </a:p>
        </p:txBody>
      </p:sp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746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Рисунок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>
          <a:xfrm flipV="1">
            <a:off x="0" y="6300788"/>
            <a:ext cx="635000" cy="557212"/>
          </a:xfrm>
          <a:solidFill>
            <a:srgbClr val="FFFF00">
              <a:alpha val="50195"/>
            </a:srgbClr>
          </a:solidFill>
        </p:spPr>
      </p:pic>
      <p:sp>
        <p:nvSpPr>
          <p:cNvPr id="3077" name="Rectangle 13"/>
          <p:cNvSpPr>
            <a:spLocks noChangeArrowheads="1"/>
          </p:cNvSpPr>
          <p:nvPr/>
        </p:nvSpPr>
        <p:spPr bwMode="auto">
          <a:xfrm>
            <a:off x="0" y="1535113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3078" name="Rectangle 14"/>
          <p:cNvSpPr>
            <a:spLocks noChangeArrowheads="1"/>
          </p:cNvSpPr>
          <p:nvPr/>
        </p:nvSpPr>
        <p:spPr bwMode="auto">
          <a:xfrm>
            <a:off x="0" y="1535113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39552" y="1268760"/>
            <a:ext cx="8604448" cy="72008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049" name="Picture 3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0" y="1524000"/>
            <a:ext cx="7822333" cy="4495800"/>
          </a:xfrm>
          <a:prstGeom prst="rect">
            <a:avLst/>
          </a:prstGeom>
          <a:noFill/>
        </p:spPr>
      </p:pic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32480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0"/>
            <a:ext cx="8532440" cy="1268760"/>
          </a:xfrm>
          <a:solidFill>
            <a:srgbClr val="FFFFFF"/>
          </a:solidFill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normAutofit/>
          </a:bodyPr>
          <a:lstStyle/>
          <a:p>
            <a:pPr algn="l"/>
            <a:r>
              <a:rPr lang="en-US" sz="3200" dirty="0" err="1">
                <a:latin typeface="Impact" pitchFamily="34" charset="0"/>
              </a:rPr>
              <a:t>Варианты</a:t>
            </a:r>
            <a:r>
              <a:rPr lang="en-US" sz="3200" dirty="0">
                <a:latin typeface="Impact" pitchFamily="34" charset="0"/>
              </a:rPr>
              <a:t> </a:t>
            </a:r>
            <a:r>
              <a:rPr lang="en-US" sz="3200" dirty="0" err="1">
                <a:latin typeface="Impact" pitchFamily="34" charset="0"/>
              </a:rPr>
              <a:t>прогноза</a:t>
            </a:r>
            <a:r>
              <a:rPr lang="en-US" sz="3200" dirty="0">
                <a:latin typeface="Impact" pitchFamily="34" charset="0"/>
              </a:rPr>
              <a:t> ВВП и </a:t>
            </a:r>
            <a:r>
              <a:rPr lang="en-US" sz="3200" dirty="0" err="1">
                <a:latin typeface="Impact" pitchFamily="34" charset="0"/>
              </a:rPr>
              <a:t>его</a:t>
            </a:r>
            <a:r>
              <a:rPr lang="en-US" sz="3200" dirty="0">
                <a:latin typeface="Impact" pitchFamily="34" charset="0"/>
              </a:rPr>
              <a:t> </a:t>
            </a:r>
            <a:r>
              <a:rPr lang="en-US" sz="3200" dirty="0" err="1">
                <a:latin typeface="Impact" pitchFamily="34" charset="0"/>
              </a:rPr>
              <a:t>составляющих</a:t>
            </a:r>
            <a:endParaRPr lang="en-US" sz="3200" dirty="0">
              <a:latin typeface="Impact" pitchFamily="34" charset="0"/>
            </a:endParaRPr>
          </a:p>
        </p:txBody>
      </p:sp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746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Рисунок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>
          <a:xfrm flipV="1">
            <a:off x="0" y="6300788"/>
            <a:ext cx="635000" cy="557212"/>
          </a:xfrm>
          <a:solidFill>
            <a:srgbClr val="FFFF00">
              <a:alpha val="50195"/>
            </a:srgbClr>
          </a:solidFill>
        </p:spPr>
      </p:pic>
      <p:sp>
        <p:nvSpPr>
          <p:cNvPr id="3077" name="Rectangle 13"/>
          <p:cNvSpPr>
            <a:spLocks noChangeArrowheads="1"/>
          </p:cNvSpPr>
          <p:nvPr/>
        </p:nvSpPr>
        <p:spPr bwMode="auto">
          <a:xfrm>
            <a:off x="0" y="1535113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3078" name="Rectangle 14"/>
          <p:cNvSpPr>
            <a:spLocks noChangeArrowheads="1"/>
          </p:cNvSpPr>
          <p:nvPr/>
        </p:nvSpPr>
        <p:spPr bwMode="auto">
          <a:xfrm>
            <a:off x="0" y="1535113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39552" y="1268760"/>
            <a:ext cx="8604448" cy="72008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32480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1447800"/>
            <a:ext cx="8208709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0"/>
            <a:ext cx="8532440" cy="1268760"/>
          </a:xfrm>
          <a:solidFill>
            <a:srgbClr val="FFFFFF"/>
          </a:solidFill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normAutofit/>
          </a:bodyPr>
          <a:lstStyle/>
          <a:p>
            <a:pPr algn="l"/>
            <a:r>
              <a:rPr lang="ru-RU" sz="3200" dirty="0">
                <a:latin typeface="Impact" pitchFamily="34" charset="0"/>
              </a:rPr>
              <a:t>Снижение вклада нефтегазового сектора</a:t>
            </a:r>
            <a:endParaRPr lang="en-US" sz="3200" dirty="0">
              <a:latin typeface="Impact" pitchFamily="34" charset="0"/>
            </a:endParaRPr>
          </a:p>
        </p:txBody>
      </p:sp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746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Рисунок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>
          <a:xfrm flipV="1">
            <a:off x="0" y="6300788"/>
            <a:ext cx="635000" cy="557212"/>
          </a:xfrm>
          <a:solidFill>
            <a:srgbClr val="FFFF00">
              <a:alpha val="50195"/>
            </a:srgbClr>
          </a:solidFill>
        </p:spPr>
      </p:pic>
      <p:sp>
        <p:nvSpPr>
          <p:cNvPr id="3077" name="Rectangle 13"/>
          <p:cNvSpPr>
            <a:spLocks noChangeArrowheads="1"/>
          </p:cNvSpPr>
          <p:nvPr/>
        </p:nvSpPr>
        <p:spPr bwMode="auto">
          <a:xfrm>
            <a:off x="0" y="1535113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3078" name="Rectangle 14"/>
          <p:cNvSpPr>
            <a:spLocks noChangeArrowheads="1"/>
          </p:cNvSpPr>
          <p:nvPr/>
        </p:nvSpPr>
        <p:spPr bwMode="auto">
          <a:xfrm>
            <a:off x="0" y="1535113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39552" y="1268760"/>
            <a:ext cx="8604448" cy="72008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32480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200" y="1524000"/>
            <a:ext cx="7696200" cy="4974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8"/>
          <p:cNvSpPr>
            <a:spLocks noChangeArrowheads="1"/>
          </p:cNvSpPr>
          <p:nvPr/>
        </p:nvSpPr>
        <p:spPr bwMode="auto">
          <a:xfrm>
            <a:off x="612775" y="0"/>
            <a:ext cx="8531225" cy="78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3260" tIns="36631" rIns="73260" bIns="36631">
            <a:spAutoFit/>
          </a:bodyPr>
          <a:lstStyle/>
          <a:p>
            <a:r>
              <a:rPr lang="ru-RU" altLang="ru-RU" sz="2300" dirty="0">
                <a:latin typeface="Impact" pitchFamily="34" charset="0"/>
              </a:rPr>
              <a:t>По модели «красной экономики» удвоить ВВП к 2050 г. и догнать мир по темпам роста просто невозможно!</a:t>
            </a:r>
          </a:p>
        </p:txBody>
      </p:sp>
      <p:pic>
        <p:nvPicPr>
          <p:cNvPr id="4710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746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8" name="Рисунок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V="1">
            <a:off x="0" y="6300788"/>
            <a:ext cx="635000" cy="557212"/>
          </a:xfrm>
          <a:prstGeom prst="rect">
            <a:avLst/>
          </a:prstGeom>
          <a:solidFill>
            <a:srgbClr val="FFFF00">
              <a:alpha val="50195"/>
            </a:srgbClr>
          </a:solidFill>
          <a:ln w="9525">
            <a:noFill/>
            <a:miter lim="800000"/>
            <a:headEnd/>
            <a:tailEnd/>
          </a:ln>
        </p:spPr>
      </p:pic>
      <p:sp>
        <p:nvSpPr>
          <p:cNvPr id="47109" name="Rectangle 18"/>
          <p:cNvSpPr>
            <a:spLocks noChangeArrowheads="1"/>
          </p:cNvSpPr>
          <p:nvPr/>
        </p:nvSpPr>
        <p:spPr bwMode="auto">
          <a:xfrm>
            <a:off x="6012160" y="995363"/>
            <a:ext cx="2988965" cy="5619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3260" tIns="36631" rIns="73260" bIns="36631">
            <a:spAutoFit/>
          </a:bodyPr>
          <a:lstStyle/>
          <a:p>
            <a:pPr marL="358775" indent="-358775">
              <a:spcAft>
                <a:spcPts val="475"/>
              </a:spcAft>
              <a:buFontTx/>
              <a:buBlip>
                <a:blip r:embed="rId4"/>
              </a:buBlip>
            </a:pPr>
            <a:r>
              <a:rPr lang="ru-RU" altLang="ru-RU" sz="1600" b="1" dirty="0"/>
              <a:t>Старые рынки (ископаемое топливо)  могут обеспечить только стагнацию экономики России на близком</a:t>
            </a:r>
            <a:r>
              <a:rPr lang="en-US" altLang="ru-RU" sz="1600" b="1" dirty="0"/>
              <a:t> </a:t>
            </a:r>
            <a:br>
              <a:rPr lang="ru-RU" altLang="ru-RU" sz="1600" b="1" dirty="0"/>
            </a:br>
            <a:r>
              <a:rPr lang="ru-RU" altLang="ru-RU" sz="1600" b="1" dirty="0"/>
              <a:t>к нынешнему уровне </a:t>
            </a:r>
            <a:br>
              <a:rPr lang="ru-RU" altLang="ru-RU" sz="1600" b="1" dirty="0"/>
            </a:br>
            <a:r>
              <a:rPr lang="ru-RU" altLang="ru-RU" sz="1600" b="1" dirty="0"/>
              <a:t>до 2050 г. </a:t>
            </a:r>
            <a:endParaRPr lang="en-US" altLang="ru-RU" sz="1600" b="1" dirty="0"/>
          </a:p>
          <a:p>
            <a:pPr marL="358775" indent="-358775">
              <a:spcAft>
                <a:spcPts val="475"/>
              </a:spcAft>
              <a:buFontTx/>
              <a:buBlip>
                <a:blip r:embed="rId4"/>
              </a:buBlip>
            </a:pPr>
            <a:r>
              <a:rPr lang="ru-RU" altLang="ru-RU" sz="1600" b="1" dirty="0"/>
              <a:t>При росте ВВП России </a:t>
            </a:r>
            <a:br>
              <a:rPr lang="ru-RU" altLang="ru-RU" sz="1600" b="1" dirty="0"/>
            </a:br>
            <a:r>
              <a:rPr lang="ru-RU" altLang="ru-RU" sz="1600" b="1" dirty="0"/>
              <a:t>в 2-2,5 раза к 2050 г. и при сохранении нынешней энергоемкости и уровней добычи топлива потребление топлива в России вырастет в 2-2,5 раза, а экспортный потенциал будет сведен к нулю </a:t>
            </a:r>
          </a:p>
          <a:p>
            <a:pPr marL="358775" indent="-358775">
              <a:spcAft>
                <a:spcPts val="475"/>
              </a:spcAft>
              <a:buFontTx/>
              <a:buBlip>
                <a:blip r:embed="rId4"/>
              </a:buBlip>
            </a:pPr>
            <a:r>
              <a:rPr lang="ru-RU" altLang="ru-RU" sz="1600" b="1" dirty="0">
                <a:solidFill>
                  <a:srgbClr val="FF0000"/>
                </a:solidFill>
              </a:rPr>
              <a:t>В этом случае доля России в мировом ВВП к 2050 г. упадет до 1%</a:t>
            </a:r>
            <a:r>
              <a:rPr lang="ru-RU" altLang="ru-RU" sz="16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47110" name="Rectangle 24"/>
          <p:cNvSpPr>
            <a:spLocks noChangeArrowheads="1"/>
          </p:cNvSpPr>
          <p:nvPr/>
        </p:nvSpPr>
        <p:spPr bwMode="auto">
          <a:xfrm>
            <a:off x="4364038" y="3244850"/>
            <a:ext cx="379412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73260" tIns="36631" rIns="73260" bIns="36631">
            <a:spAutoFit/>
          </a:bodyPr>
          <a:lstStyle/>
          <a:p>
            <a:r>
              <a:rPr lang="en-US" altLang="ru-RU"/>
              <a:t>？</a:t>
            </a:r>
          </a:p>
        </p:txBody>
      </p:sp>
      <p:pic>
        <p:nvPicPr>
          <p:cNvPr id="47111" name="Picture 1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4675" y="1027113"/>
            <a:ext cx="5456238" cy="545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574675" y="762000"/>
            <a:ext cx="8604250" cy="68263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2462" tIns="46230" rIns="92462" bIns="46230"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 rot="21032483">
            <a:off x="3830638" y="2474913"/>
            <a:ext cx="2182812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Возможно </a:t>
            </a:r>
            <a:endParaRPr lang="en-US" sz="2000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 rot="21032483">
            <a:off x="3983038" y="1171575"/>
            <a:ext cx="2182812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Невозможно </a:t>
            </a:r>
            <a:endParaRPr lang="en-US" sz="2000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 rot="21032483">
            <a:off x="3830638" y="3549650"/>
            <a:ext cx="2182812" cy="4016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Возможно </a:t>
            </a:r>
            <a:endParaRPr lang="en-US" sz="2000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 rot="21032483">
            <a:off x="4010025" y="4719638"/>
            <a:ext cx="2182813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Возможно </a:t>
            </a:r>
            <a:endParaRPr lang="en-US" sz="2000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ru-RU" dirty="0"/>
              <a:t>16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0"/>
            <a:ext cx="8460432" cy="762000"/>
          </a:xfrm>
          <a:solidFill>
            <a:srgbClr val="FFFFFF"/>
          </a:solidFill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normAutofit/>
          </a:bodyPr>
          <a:lstStyle/>
          <a:p>
            <a:pPr algn="l">
              <a:defRPr/>
            </a:pPr>
            <a:r>
              <a:rPr lang="ru-RU" sz="3600" dirty="0">
                <a:latin typeface="Impact" pitchFamily="34" charset="0"/>
              </a:rPr>
              <a:t>Чего мы боимся? </a:t>
            </a:r>
            <a:endParaRPr lang="en-US" sz="3600" dirty="0">
              <a:solidFill>
                <a:schemeClr val="accent2"/>
              </a:solidFill>
              <a:latin typeface="Impact" pitchFamily="34" charset="0"/>
            </a:endParaRPr>
          </a:p>
        </p:txBody>
      </p:sp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746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Рисунок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>
          <a:xfrm flipV="1">
            <a:off x="0" y="6300788"/>
            <a:ext cx="635000" cy="557212"/>
          </a:xfrm>
          <a:solidFill>
            <a:srgbClr val="FFFF00">
              <a:alpha val="50195"/>
            </a:srgbClr>
          </a:solidFill>
        </p:spPr>
      </p:pic>
      <p:sp>
        <p:nvSpPr>
          <p:cNvPr id="3077" name="Rectangle 13"/>
          <p:cNvSpPr>
            <a:spLocks noChangeArrowheads="1"/>
          </p:cNvSpPr>
          <p:nvPr/>
        </p:nvSpPr>
        <p:spPr bwMode="auto">
          <a:xfrm>
            <a:off x="0" y="1535113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3078" name="Rectangle 14"/>
          <p:cNvSpPr>
            <a:spLocks noChangeArrowheads="1"/>
          </p:cNvSpPr>
          <p:nvPr/>
        </p:nvSpPr>
        <p:spPr bwMode="auto">
          <a:xfrm>
            <a:off x="0" y="1535113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7176" name="Rectangle 7"/>
          <p:cNvSpPr>
            <a:spLocks noChangeArrowheads="1"/>
          </p:cNvSpPr>
          <p:nvPr/>
        </p:nvSpPr>
        <p:spPr bwMode="auto">
          <a:xfrm>
            <a:off x="683568" y="990600"/>
            <a:ext cx="8460432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>
              <a:spcAft>
                <a:spcPts val="1200"/>
              </a:spcAft>
              <a:buBlip>
                <a:blip r:embed="rId4"/>
              </a:buBlip>
            </a:pPr>
            <a:r>
              <a:rPr lang="ru-RU" sz="2400" b="1" dirty="0"/>
              <a:t>Мы боимся потерять высокие темпы  экономического роста при переходе на </a:t>
            </a:r>
            <a:r>
              <a:rPr lang="ru-RU" sz="2400" b="1" dirty="0" err="1"/>
              <a:t>низкоуглеродные</a:t>
            </a:r>
            <a:r>
              <a:rPr lang="ru-RU" sz="2400" b="1" dirty="0"/>
              <a:t> траектории развития </a:t>
            </a:r>
          </a:p>
          <a:p>
            <a:pPr marL="457200" indent="-457200">
              <a:spcAft>
                <a:spcPts val="1200"/>
              </a:spcAft>
              <a:buBlip>
                <a:blip r:embed="rId4"/>
              </a:buBlip>
            </a:pPr>
            <a:r>
              <a:rPr lang="ru-RU" sz="2400" b="1" dirty="0"/>
              <a:t>Но . . . нельзя потерять, то чего у нас нет </a:t>
            </a:r>
          </a:p>
          <a:p>
            <a:pPr marL="457200" indent="-457200">
              <a:spcAft>
                <a:spcPts val="1200"/>
              </a:spcAft>
              <a:buBlip>
                <a:blip r:embed="rId4"/>
              </a:buBlip>
            </a:pPr>
            <a:r>
              <a:rPr lang="ru-RU" sz="2400" b="1" dirty="0"/>
              <a:t>Мы хотим сохранить рыночные ниши на традиционных рынках. Это важно, но они будут сжиматься,  и это от нас не зависит!</a:t>
            </a:r>
          </a:p>
          <a:p>
            <a:pPr marL="457200" indent="-457200">
              <a:spcAft>
                <a:spcPts val="1200"/>
              </a:spcAft>
              <a:buBlip>
                <a:blip r:embed="rId4"/>
              </a:buBlip>
            </a:pPr>
            <a:r>
              <a:rPr lang="ru-RU" sz="2400" b="1" dirty="0"/>
              <a:t>Экономика «шагреневой кожи». Нам недолго осталось загадывать желания</a:t>
            </a:r>
          </a:p>
          <a:p>
            <a:pPr marL="457200" indent="-457200">
              <a:spcAft>
                <a:spcPts val="1200"/>
              </a:spcAft>
              <a:buBlip>
                <a:blip r:embed="rId4"/>
              </a:buBlip>
            </a:pPr>
            <a:r>
              <a:rPr lang="ru-RU" altLang="ru-RU" sz="2400" b="1" dirty="0"/>
              <a:t>Возможность ускорения роста до среднемировых темпов – это не то, что нам дано, а то, что еще требуется доказать</a:t>
            </a:r>
          </a:p>
          <a:p>
            <a:pPr marL="457200" indent="-457200">
              <a:spcAft>
                <a:spcPts val="1200"/>
              </a:spcAft>
              <a:buBlip>
                <a:blip r:embed="rId4"/>
              </a:buBlip>
            </a:pPr>
            <a:r>
              <a:rPr lang="ru-RU" altLang="ru-RU" sz="2400" b="1" dirty="0"/>
              <a:t>Нужны новые драйверы роста. Ими могут стать </a:t>
            </a:r>
            <a:r>
              <a:rPr lang="ru-RU" altLang="ru-RU" sz="2400" b="1" dirty="0" err="1"/>
              <a:t>низкоуглеродные</a:t>
            </a:r>
            <a:r>
              <a:rPr lang="ru-RU" altLang="ru-RU" sz="2400" b="1" dirty="0"/>
              <a:t> технологии 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39552" y="762000"/>
            <a:ext cx="8604448" cy="72008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0"/>
            <a:ext cx="8460432" cy="1124744"/>
          </a:xfrm>
          <a:solidFill>
            <a:srgbClr val="FFFFFF"/>
          </a:solidFill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l">
              <a:defRPr/>
            </a:pPr>
            <a:r>
              <a:rPr lang="ru-RU" sz="2800" dirty="0">
                <a:latin typeface="Impact" pitchFamily="34" charset="0"/>
              </a:rPr>
              <a:t>Формируются новые рынки с триллионными объемами к середине века, но нас на них почти нет!</a:t>
            </a:r>
            <a:endParaRPr lang="en-US" sz="2800" dirty="0">
              <a:solidFill>
                <a:schemeClr val="accent2"/>
              </a:solidFill>
              <a:latin typeface="Impact" pitchFamily="34" charset="0"/>
            </a:endParaRPr>
          </a:p>
        </p:txBody>
      </p:sp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746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Рисунок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>
          <a:xfrm flipV="1">
            <a:off x="0" y="6300788"/>
            <a:ext cx="635000" cy="557212"/>
          </a:xfrm>
          <a:solidFill>
            <a:srgbClr val="FFFF00">
              <a:alpha val="50195"/>
            </a:srgbClr>
          </a:solidFill>
        </p:spPr>
      </p:pic>
      <p:sp>
        <p:nvSpPr>
          <p:cNvPr id="3077" name="Rectangle 13"/>
          <p:cNvSpPr>
            <a:spLocks noChangeArrowheads="1"/>
          </p:cNvSpPr>
          <p:nvPr/>
        </p:nvSpPr>
        <p:spPr bwMode="auto">
          <a:xfrm>
            <a:off x="0" y="1535113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3078" name="Rectangle 14"/>
          <p:cNvSpPr>
            <a:spLocks noChangeArrowheads="1"/>
          </p:cNvSpPr>
          <p:nvPr/>
        </p:nvSpPr>
        <p:spPr bwMode="auto">
          <a:xfrm>
            <a:off x="0" y="1535113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39552" y="1124744"/>
            <a:ext cx="8604448" cy="72008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196752"/>
            <a:ext cx="8748464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Rectangle 9"/>
          <p:cNvSpPr/>
          <p:nvPr/>
        </p:nvSpPr>
        <p:spPr>
          <a:xfrm>
            <a:off x="611560" y="6021288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Impact" pitchFamily="34" charset="0"/>
              </a:rPr>
              <a:t>Глобальные масштабы инвестиций и объемы продаж по отдельным группам технологий в 2050 г</a:t>
            </a:r>
            <a:r>
              <a:rPr lang="ru-RU" b="1" dirty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660232" y="116632"/>
            <a:ext cx="2376264" cy="6741368"/>
          </a:xfrm>
          <a:solidFill>
            <a:srgbClr val="FFFFFF"/>
          </a:solidFill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l">
              <a:defRPr/>
            </a:pPr>
            <a:r>
              <a:rPr lang="ru-RU" sz="2400" dirty="0">
                <a:latin typeface="Impact" pitchFamily="34" charset="0"/>
              </a:rPr>
              <a:t>Мы уже имеем опыт использования всех </a:t>
            </a:r>
            <a:r>
              <a:rPr lang="ru-RU" sz="2400" dirty="0" err="1">
                <a:latin typeface="Impact" pitchFamily="34" charset="0"/>
              </a:rPr>
              <a:t>низкоуглерод-ных</a:t>
            </a:r>
            <a:r>
              <a:rPr lang="ru-RU" sz="2400" dirty="0">
                <a:latin typeface="Impact" pitchFamily="34" charset="0"/>
              </a:rPr>
              <a:t> технологий, но в очень малых масштабах. </a:t>
            </a:r>
            <a:br>
              <a:rPr lang="ru-RU" sz="2400" dirty="0">
                <a:latin typeface="Impact" pitchFamily="34" charset="0"/>
              </a:rPr>
            </a:br>
            <a:r>
              <a:rPr lang="ru-RU" sz="2400" dirty="0">
                <a:latin typeface="Impact" pitchFamily="34" charset="0"/>
              </a:rPr>
              <a:t>Стратегии должны быть нацелены на их </a:t>
            </a:r>
            <a:r>
              <a:rPr lang="ru-RU" sz="2400" dirty="0" err="1">
                <a:latin typeface="Impact" pitchFamily="34" charset="0"/>
              </a:rPr>
              <a:t>масштабиро-вание</a:t>
            </a:r>
            <a:r>
              <a:rPr lang="ru-RU" sz="2400" dirty="0">
                <a:latin typeface="Impact" pitchFamily="34" charset="0"/>
              </a:rPr>
              <a:t> </a:t>
            </a:r>
            <a:endParaRPr lang="en-US" sz="2400" dirty="0">
              <a:solidFill>
                <a:schemeClr val="accent2"/>
              </a:solidFill>
              <a:latin typeface="Impact" pitchFamily="34" charset="0"/>
            </a:endParaRPr>
          </a:p>
        </p:txBody>
      </p:sp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746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Рисунок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>
          <a:xfrm flipV="1">
            <a:off x="0" y="6300788"/>
            <a:ext cx="635000" cy="557212"/>
          </a:xfrm>
          <a:solidFill>
            <a:srgbClr val="FFFF00">
              <a:alpha val="50195"/>
            </a:srgbClr>
          </a:solidFill>
        </p:spPr>
      </p:pic>
      <p:sp>
        <p:nvSpPr>
          <p:cNvPr id="3077" name="Rectangle 13"/>
          <p:cNvSpPr>
            <a:spLocks noChangeArrowheads="1"/>
          </p:cNvSpPr>
          <p:nvPr/>
        </p:nvSpPr>
        <p:spPr bwMode="auto">
          <a:xfrm>
            <a:off x="0" y="1535113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3078" name="Rectangle 14"/>
          <p:cNvSpPr>
            <a:spLocks noChangeArrowheads="1"/>
          </p:cNvSpPr>
          <p:nvPr/>
        </p:nvSpPr>
        <p:spPr bwMode="auto">
          <a:xfrm>
            <a:off x="0" y="1535113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 rot="5400000">
            <a:off x="3136364" y="3379852"/>
            <a:ext cx="6858000" cy="98296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0"/>
            <a:ext cx="598381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610600" cy="1600200"/>
          </a:xfrm>
          <a:solidFill>
            <a:srgbClr val="FFFFFF"/>
          </a:solidFill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normAutofit/>
          </a:bodyPr>
          <a:lstStyle/>
          <a:p>
            <a:pPr algn="l"/>
            <a:r>
              <a:rPr lang="ru-RU" sz="2200" dirty="0">
                <a:latin typeface="Impact" pitchFamily="34" charset="0"/>
              </a:rPr>
              <a:t>Эволюция политики государства в отношении развития </a:t>
            </a:r>
            <a:r>
              <a:rPr lang="ru-RU" sz="2200" dirty="0" err="1">
                <a:latin typeface="Impact" pitchFamily="34" charset="0"/>
              </a:rPr>
              <a:t>низкоуглеродных</a:t>
            </a:r>
            <a:r>
              <a:rPr lang="ru-RU" sz="2200" dirty="0">
                <a:latin typeface="Impact" pitchFamily="34" charset="0"/>
              </a:rPr>
              <a:t> технологий (ВИЭ и энергоэффективности) привела к</a:t>
            </a:r>
            <a:r>
              <a:rPr lang="en-US" sz="2200" dirty="0">
                <a:latin typeface="Impact" pitchFamily="34" charset="0"/>
              </a:rPr>
              <a:t> </a:t>
            </a:r>
            <a:br>
              <a:rPr lang="en-US" sz="2200" dirty="0">
                <a:latin typeface="Impact" pitchFamily="34" charset="0"/>
              </a:rPr>
            </a:br>
            <a:r>
              <a:rPr lang="ru-RU" sz="2800" dirty="0">
                <a:latin typeface="Impact" pitchFamily="34" charset="0"/>
              </a:rPr>
              <a:t>сдвигу первоначальных амбиций на четверть века</a:t>
            </a:r>
            <a:endParaRPr lang="en-US" sz="3200" dirty="0">
              <a:latin typeface="Impact" pitchFamily="34" charset="0"/>
            </a:endParaRPr>
          </a:p>
        </p:txBody>
      </p:sp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746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Рисунок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>
          <a:xfrm flipV="1">
            <a:off x="0" y="6300788"/>
            <a:ext cx="635000" cy="557212"/>
          </a:xfrm>
          <a:solidFill>
            <a:srgbClr val="FFFF00">
              <a:alpha val="50195"/>
            </a:srgbClr>
          </a:solidFill>
        </p:spPr>
      </p:pic>
      <p:sp>
        <p:nvSpPr>
          <p:cNvPr id="3077" name="Rectangle 13"/>
          <p:cNvSpPr>
            <a:spLocks noChangeArrowheads="1"/>
          </p:cNvSpPr>
          <p:nvPr/>
        </p:nvSpPr>
        <p:spPr bwMode="auto">
          <a:xfrm>
            <a:off x="0" y="1535113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3078" name="Rectangle 14"/>
          <p:cNvSpPr>
            <a:spLocks noChangeArrowheads="1"/>
          </p:cNvSpPr>
          <p:nvPr/>
        </p:nvSpPr>
        <p:spPr bwMode="auto">
          <a:xfrm>
            <a:off x="0" y="1535113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39552" y="1600200"/>
            <a:ext cx="8604448" cy="72008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4953000" y="1687354"/>
            <a:ext cx="4191000" cy="517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7338" lvl="0" indent="-287338" fontAlgn="base">
              <a:spcBef>
                <a:spcPct val="0"/>
              </a:spcBef>
              <a:spcAft>
                <a:spcPct val="0"/>
              </a:spcAft>
              <a:buBlip>
                <a:blip r:embed="rId4"/>
              </a:buBlip>
              <a:tabLst>
                <a:tab pos="1260475" algn="l"/>
              </a:tabLst>
            </a:pPr>
            <a:r>
              <a:rPr lang="ru-RU" sz="2200" b="1" dirty="0"/>
              <a:t>За два последних десятилетия в России в отношении доли ВИЭ (без ГЭС и биомассы) произошел переход от бесконечно малых к малым величинам </a:t>
            </a:r>
          </a:p>
          <a:p>
            <a:pPr marL="287338" indent="-287338" fontAlgn="base">
              <a:spcBef>
                <a:spcPct val="0"/>
              </a:spcBef>
              <a:spcAft>
                <a:spcPct val="0"/>
              </a:spcAft>
              <a:buBlip>
                <a:blip r:embed="rId4"/>
              </a:buBlip>
              <a:tabLst>
                <a:tab pos="1260475" algn="l"/>
              </a:tabLst>
            </a:pPr>
            <a:r>
              <a:rPr lang="ru-RU" sz="2200" b="1" dirty="0"/>
              <a:t>В 5 субъектах РФ выработка на ВИЭ в 2024-2025 гг. будет близка (или превысит) 1 </a:t>
            </a:r>
            <a:r>
              <a:rPr lang="ru-RU" sz="2200" b="1" dirty="0" err="1"/>
              <a:t>млрд</a:t>
            </a:r>
            <a:r>
              <a:rPr lang="ru-RU" sz="2200" b="1" dirty="0"/>
              <a:t> </a:t>
            </a:r>
            <a:r>
              <a:rPr lang="ru-RU" sz="2200" b="1" dirty="0" err="1"/>
              <a:t>кВт-ч</a:t>
            </a:r>
            <a:r>
              <a:rPr lang="ru-RU" sz="2200" b="1" dirty="0"/>
              <a:t> </a:t>
            </a:r>
          </a:p>
          <a:p>
            <a:pPr marL="287338" lvl="0" indent="-287338" fontAlgn="base">
              <a:spcBef>
                <a:spcPct val="0"/>
              </a:spcBef>
              <a:spcAft>
                <a:spcPct val="0"/>
              </a:spcAft>
              <a:buBlip>
                <a:blip r:embed="rId4"/>
              </a:buBlip>
              <a:tabLst>
                <a:tab pos="1260475" algn="l"/>
              </a:tabLst>
            </a:pPr>
            <a:r>
              <a:rPr lang="ru-RU" sz="2200" b="1" dirty="0"/>
              <a:t>Выход ВЭС и СЭС на ценовой сетевой паритет в России ожидается на временном промежутке от 2023 г. до 2035 г</a:t>
            </a:r>
            <a:r>
              <a:rPr lang="ru-RU" sz="2000" b="1" dirty="0"/>
              <a:t>. 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000" y="1905000"/>
            <a:ext cx="3768082" cy="3296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3"/>
          <p:cNvSpPr/>
          <p:nvPr/>
        </p:nvSpPr>
        <p:spPr>
          <a:xfrm>
            <a:off x="685800" y="5257800"/>
            <a:ext cx="41910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/>
              <a:t>Ожидаемый к 2025 г. </a:t>
            </a:r>
            <a:r>
              <a:rPr lang="ru-RU" sz="2200" b="1" dirty="0" err="1"/>
              <a:t>четырех-кратный</a:t>
            </a:r>
            <a:r>
              <a:rPr lang="ru-RU" sz="2200" b="1" dirty="0"/>
              <a:t> рост выработки на ВЭС и СЭС все же не позволит выйти на долю ВИЭ в 1</a:t>
            </a:r>
            <a:r>
              <a:rPr lang="ru-RU" sz="2200" dirty="0"/>
              <a:t>%</a:t>
            </a:r>
            <a:endParaRPr lang="en-US" sz="2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0"/>
            <a:ext cx="8460432" cy="1981200"/>
          </a:xfrm>
          <a:solidFill>
            <a:srgbClr val="FFFFFF"/>
          </a:solidFill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ru-RU" sz="2800" dirty="0">
                <a:latin typeface="Impact" pitchFamily="34" charset="0"/>
              </a:rPr>
              <a:t>Россия остается одной из самых энергоемких стран мира. По уровню энергоемкости ВВП среди 146 стран Россия занимает 136-е место при оценке ВВП по паритету покупательной способности и 133-е место при оценке ВВП по обменному курсу</a:t>
            </a:r>
            <a:endParaRPr lang="en-US" sz="2800" dirty="0">
              <a:solidFill>
                <a:schemeClr val="accent2"/>
              </a:solidFill>
              <a:latin typeface="Impact" pitchFamily="34" charset="0"/>
            </a:endParaRPr>
          </a:p>
        </p:txBody>
      </p:sp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746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Рисунок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>
          <a:xfrm flipV="1">
            <a:off x="0" y="6300788"/>
            <a:ext cx="635000" cy="557212"/>
          </a:xfrm>
          <a:solidFill>
            <a:srgbClr val="FFFF00">
              <a:alpha val="50195"/>
            </a:srgbClr>
          </a:solidFill>
        </p:spPr>
      </p:pic>
      <p:sp>
        <p:nvSpPr>
          <p:cNvPr id="3077" name="Rectangle 13"/>
          <p:cNvSpPr>
            <a:spLocks noChangeArrowheads="1"/>
          </p:cNvSpPr>
          <p:nvPr/>
        </p:nvSpPr>
        <p:spPr bwMode="auto">
          <a:xfrm>
            <a:off x="0" y="1535113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3078" name="Rectangle 14"/>
          <p:cNvSpPr>
            <a:spLocks noChangeArrowheads="1"/>
          </p:cNvSpPr>
          <p:nvPr/>
        </p:nvSpPr>
        <p:spPr bwMode="auto">
          <a:xfrm>
            <a:off x="0" y="1535113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39552" y="1981200"/>
            <a:ext cx="8604448" cy="72008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200" y="2133600"/>
            <a:ext cx="8024255" cy="4480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0"/>
            <a:ext cx="8532440" cy="1295400"/>
          </a:xfrm>
          <a:solidFill>
            <a:srgbClr val="FFFFFF"/>
          </a:solidFill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noAutofit/>
          </a:bodyPr>
          <a:lstStyle/>
          <a:p>
            <a:pPr lvl="0" algn="l"/>
            <a:r>
              <a:rPr lang="ru-RU" sz="2800" dirty="0">
                <a:latin typeface="Impact" pitchFamily="34" charset="0"/>
              </a:rPr>
              <a:t>Экономия тепловой энергии в МКД России обходится в 10-30 раз дешевле, чем в ЕС</a:t>
            </a:r>
            <a:endParaRPr lang="en-US" sz="2800" dirty="0">
              <a:latin typeface="Impact" pitchFamily="34" charset="0"/>
            </a:endParaRPr>
          </a:p>
        </p:txBody>
      </p:sp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746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Рисунок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>
          <a:xfrm flipV="1">
            <a:off x="0" y="6300788"/>
            <a:ext cx="635000" cy="557212"/>
          </a:xfrm>
          <a:solidFill>
            <a:srgbClr val="FFFF00">
              <a:alpha val="50195"/>
            </a:srgbClr>
          </a:solidFill>
        </p:spPr>
      </p:pic>
      <p:sp>
        <p:nvSpPr>
          <p:cNvPr id="3077" name="Rectangle 13"/>
          <p:cNvSpPr>
            <a:spLocks noChangeArrowheads="1"/>
          </p:cNvSpPr>
          <p:nvPr/>
        </p:nvSpPr>
        <p:spPr bwMode="auto">
          <a:xfrm>
            <a:off x="0" y="1535113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3078" name="Rectangle 14"/>
          <p:cNvSpPr>
            <a:spLocks noChangeArrowheads="1"/>
          </p:cNvSpPr>
          <p:nvPr/>
        </p:nvSpPr>
        <p:spPr bwMode="auto">
          <a:xfrm>
            <a:off x="0" y="1535113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39552" y="1295400"/>
            <a:ext cx="8604448" cy="72008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2286000"/>
            <a:ext cx="8458200" cy="4409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611560" y="1462446"/>
            <a:ext cx="853244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60475" algn="l"/>
              </a:tabLst>
            </a:pPr>
            <a:r>
              <a:rPr lang="ru-RU" sz="22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Снижать выбросы ПГ за счет ЭЭ капитального ремонта зданий в России в 10-30 выгоднее, чем в странах</a:t>
            </a: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Европейского Союза</a:t>
            </a:r>
            <a:endParaRPr kumimoji="0" lang="ru-RU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67000" y="5410200"/>
            <a:ext cx="533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Удельные затраты на ЭЭ капитальный ремонт МКД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 rot="16200000">
            <a:off x="-615434" y="3892034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Удельная экономия энергии 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3140968"/>
            <a:ext cx="1368152" cy="864096"/>
          </a:xfrm>
          <a:prstGeom prst="rect">
            <a:avLst/>
          </a:prstGeom>
        </p:spPr>
      </p:pic>
      <p:pic>
        <p:nvPicPr>
          <p:cNvPr id="32770" name="Picture 2" descr="https://avatars.mds.yandex.net/get-pdb/1766868/0d1933ca-d540-47f3-b579-1d12df696a69/s120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3568" y="3429000"/>
            <a:ext cx="2062542" cy="1368152"/>
          </a:xfrm>
          <a:prstGeom prst="rect">
            <a:avLst/>
          </a:prstGeom>
          <a:noFill/>
        </p:spPr>
      </p:pic>
      <p:sp>
        <p:nvSpPr>
          <p:cNvPr id="409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88224" y="6237312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35DE9586-DEF4-4F2C-996F-C108ACD8909C}" type="slidenum">
              <a:rPr lang="ru-RU" smtClean="0"/>
              <a:pPr/>
              <a:t>17</a:t>
            </a:fld>
            <a:endParaRPr lang="ru-RU"/>
          </a:p>
        </p:txBody>
      </p:sp>
      <p:pic>
        <p:nvPicPr>
          <p:cNvPr id="410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5746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Рисунок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flipV="1">
            <a:off x="0" y="6300788"/>
            <a:ext cx="635000" cy="557212"/>
          </a:xfrm>
          <a:prstGeom prst="rect">
            <a:avLst/>
          </a:prstGeom>
          <a:solidFill>
            <a:srgbClr val="FFFF00">
              <a:alpha val="50195"/>
            </a:srgbClr>
          </a:solidFill>
          <a:ln w="9525">
            <a:noFill/>
            <a:miter lim="800000"/>
            <a:headEnd/>
            <a:tailEnd/>
          </a:ln>
        </p:spPr>
      </p:pic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11188" y="0"/>
            <a:ext cx="8532812" cy="105273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anchor="ctr"/>
          <a:lstStyle/>
          <a:p>
            <a:pPr marL="0" lvl="1">
              <a:defRPr/>
            </a:pPr>
            <a:r>
              <a:rPr lang="ru-RU" sz="2400" dirty="0">
                <a:latin typeface="Impact" pitchFamily="34" charset="0"/>
              </a:rPr>
              <a:t>Нет одной дороги в будущее. </a:t>
            </a:r>
            <a:r>
              <a:rPr lang="en-US" sz="2400" dirty="0">
                <a:latin typeface="Impact" pitchFamily="34" charset="0"/>
              </a:rPr>
              <a:t> </a:t>
            </a:r>
            <a:r>
              <a:rPr lang="ru-RU" sz="2400" dirty="0">
                <a:latin typeface="Impact" pitchFamily="34" charset="0"/>
              </a:rPr>
              <a:t>Нужно выбрать правильную дорогу.    Будущее не будет похоже на прошлое</a:t>
            </a:r>
            <a:endParaRPr lang="ru-RU" sz="2400" dirty="0">
              <a:latin typeface="Impact" pitchFamily="34" charset="0"/>
              <a:cs typeface="Arial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11560" y="1052736"/>
            <a:ext cx="8532440" cy="72008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439" tIns="36219" rIns="72439" bIns="36219" anchor="ctr"/>
          <a:lstStyle/>
          <a:p>
            <a:pPr algn="ctr">
              <a:defRPr/>
            </a:pPr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755576" y="1196752"/>
          <a:ext cx="8280920" cy="504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324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1990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2021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2050</a:t>
                      </a:r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0" name="Рисунок 8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916832"/>
            <a:ext cx="2016224" cy="1368152"/>
          </a:xfrm>
          <a:prstGeom prst="rect">
            <a:avLst/>
          </a:prstGeom>
        </p:spPr>
      </p:pic>
      <p:pic>
        <p:nvPicPr>
          <p:cNvPr id="11" name="Рисунок 15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085184"/>
            <a:ext cx="2016224" cy="1512168"/>
          </a:xfrm>
          <a:prstGeom prst="rect">
            <a:avLst/>
          </a:prstGeom>
        </p:spPr>
      </p:pic>
      <p:pic>
        <p:nvPicPr>
          <p:cNvPr id="13" name="Рисунок 4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5517232"/>
            <a:ext cx="1423352" cy="949373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4211960" y="1772816"/>
            <a:ext cx="936104" cy="4896544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Impact" pitchFamily="34" charset="0"/>
              </a:rPr>
              <a:t>Вы </a:t>
            </a:r>
            <a:r>
              <a:rPr lang="ru-RU" sz="1600" dirty="0" err="1">
                <a:latin typeface="Impact" pitchFamily="34" charset="0"/>
              </a:rPr>
              <a:t>находи-тесь</a:t>
            </a:r>
            <a:r>
              <a:rPr lang="ru-RU" sz="1600" dirty="0">
                <a:latin typeface="Impact" pitchFamily="34" charset="0"/>
              </a:rPr>
              <a:t> здесь</a:t>
            </a:r>
            <a:endParaRPr lang="en-US" sz="1600" dirty="0"/>
          </a:p>
        </p:txBody>
      </p:sp>
      <p:pic>
        <p:nvPicPr>
          <p:cNvPr id="20" name="Рисунок 10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6588224" y="3501009"/>
            <a:ext cx="2411760" cy="1656184"/>
          </a:xfrm>
          <a:prstGeom prst="rect">
            <a:avLst/>
          </a:prstGeom>
        </p:spPr>
      </p:pic>
      <p:pic>
        <p:nvPicPr>
          <p:cNvPr id="21" name="Рисунок 18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5229200"/>
            <a:ext cx="2442495" cy="1412776"/>
          </a:xfrm>
          <a:prstGeom prst="rect">
            <a:avLst/>
          </a:prstGeom>
        </p:spPr>
      </p:pic>
      <p:pic>
        <p:nvPicPr>
          <p:cNvPr id="19" name="Рисунок 9"/>
          <p:cNvPicPr/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5445224"/>
            <a:ext cx="1424268" cy="1078731"/>
          </a:xfrm>
          <a:prstGeom prst="rect">
            <a:avLst/>
          </a:prstGeom>
        </p:spPr>
      </p:pic>
      <p:pic>
        <p:nvPicPr>
          <p:cNvPr id="12" name="Рисунок 13"/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1916832"/>
            <a:ext cx="1368152" cy="1008112"/>
          </a:xfrm>
          <a:prstGeom prst="rect">
            <a:avLst/>
          </a:prstGeom>
        </p:spPr>
      </p:pic>
      <p:pic>
        <p:nvPicPr>
          <p:cNvPr id="32772" name="Picture 4" descr="http://впрямь.рф/d/ktytdksurbokftd-1600x900-nopad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843808" y="4221088"/>
            <a:ext cx="1368152" cy="1080120"/>
          </a:xfrm>
          <a:prstGeom prst="rect">
            <a:avLst/>
          </a:prstGeom>
          <a:noFill/>
        </p:spPr>
      </p:pic>
      <p:pic>
        <p:nvPicPr>
          <p:cNvPr id="18" name="Рисунок 6"/>
          <p:cNvPicPr/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844824"/>
            <a:ext cx="1258494" cy="801810"/>
          </a:xfrm>
          <a:prstGeom prst="rect">
            <a:avLst/>
          </a:prstGeom>
        </p:spPr>
      </p:pic>
      <p:pic>
        <p:nvPicPr>
          <p:cNvPr id="32776" name="Picture 8" descr="https://avatars.mds.yandex.net/get-zen_doc/1811900/pub_5d7cdb716f5f6f01277d0c98_5d7def352fda8600ad99bd5a/scale_1200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6660232" y="1772816"/>
            <a:ext cx="2339752" cy="1559835"/>
          </a:xfrm>
          <a:prstGeom prst="rect">
            <a:avLst/>
          </a:prstGeom>
          <a:noFill/>
        </p:spPr>
      </p:pic>
      <p:pic>
        <p:nvPicPr>
          <p:cNvPr id="32778" name="Picture 10" descr="https://www.simplycars.ru/cache/front/photoalbums/40/83220/1580x1140.jpg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5148064" y="2924944"/>
            <a:ext cx="1351769" cy="975327"/>
          </a:xfrm>
          <a:prstGeom prst="rect">
            <a:avLst/>
          </a:prstGeom>
          <a:noFill/>
        </p:spPr>
      </p:pic>
      <p:pic>
        <p:nvPicPr>
          <p:cNvPr id="32780" name="Picture 12" descr="https://avatars.mds.yandex.net/get-pdb/2108309/62c62047-f6dd-4936-a498-be4a9b67a158/orig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5148064" y="4005064"/>
            <a:ext cx="1368152" cy="1224136"/>
          </a:xfrm>
          <a:prstGeom prst="rect">
            <a:avLst/>
          </a:prstGeom>
          <a:noFill/>
        </p:spPr>
      </p:pic>
      <p:pic>
        <p:nvPicPr>
          <p:cNvPr id="32782" name="Picture 14" descr="Красным ГНЗ ПИН как логотип. Геолокация и Навигация — стоковый вектор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355976" y="2492896"/>
            <a:ext cx="643459" cy="643459"/>
          </a:xfrm>
          <a:prstGeom prst="rect">
            <a:avLst/>
          </a:prstGeom>
          <a:solidFill>
            <a:schemeClr val="bg1"/>
          </a:solidFill>
        </p:spPr>
      </p:pic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9139</TotalTime>
  <Words>657</Words>
  <Application>Microsoft Office PowerPoint</Application>
  <PresentationFormat>Экран (4:3)</PresentationFormat>
  <Paragraphs>66</Paragraphs>
  <Slides>17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Impact</vt:lpstr>
      <vt:lpstr>Times New Roman</vt:lpstr>
      <vt:lpstr>Office Theme</vt:lpstr>
      <vt:lpstr>Презентация PowerPoint</vt:lpstr>
      <vt:lpstr>Углеродная нейтральность, климатическая нейтральность, нетто-нулевые выбросы – это все понятия не тривиальные и не тождественные </vt:lpstr>
      <vt:lpstr>Траектории «зеркальной» динамики антропогенных выбросов ПГ в основных секторах глобальной экономики</vt:lpstr>
      <vt:lpstr>Семейства прогнозов динамики выбросов ПГ в России в процессе их эволюции. То, что казалоссь невозможным еще недавно, становится обыденным </vt:lpstr>
      <vt:lpstr>Демографические прогнозы. Теряем первый драйвер роста – прирост рабочей силы</vt:lpstr>
      <vt:lpstr>Энергетический переход – теряем второй драйвер роста – растущие доходы от сырьевого экспорта </vt:lpstr>
      <vt:lpstr>Прогнозы темпов роста ВВП России на период до 2050 г.</vt:lpstr>
      <vt:lpstr>Варианты прогноза ВВП и его составляющих</vt:lpstr>
      <vt:lpstr>Снижение вклада нефтегазового сектора</vt:lpstr>
      <vt:lpstr>Презентация PowerPoint</vt:lpstr>
      <vt:lpstr>Чего мы боимся? </vt:lpstr>
      <vt:lpstr>Формируются новые рынки с триллионными объемами к середине века, но нас на них почти нет!</vt:lpstr>
      <vt:lpstr>Мы уже имеем опыт использования всех низкоуглерод-ных технологий, но в очень малых масштабах.  Стратегии должны быть нацелены на их масштабиро-вание </vt:lpstr>
      <vt:lpstr>Эволюция политики государства в отношении развития низкоуглеродных технологий (ВИЭ и энергоэффективности) привела к  сдвигу первоначальных амбиций на четверть века</vt:lpstr>
      <vt:lpstr>Россия остается одной из самых энергоемких стран мира. По уровню энергоемкости ВВП среди 146 стран Россия занимает 136-е место при оценке ВВП по паритету покупательной способности и 133-е место при оценке ВВП по обменному курсу</vt:lpstr>
      <vt:lpstr>Экономия тепловой энергии в МКД России обходится в 10-30 раз дешевле, чем в ЕС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Четвертая технологическая революция. Тренды, которые формируют экономику будущего</dc:title>
  <dc:creator>igor</dc:creator>
  <cp:lastModifiedBy>Lunin Alexei</cp:lastModifiedBy>
  <cp:revision>74</cp:revision>
  <dcterms:created xsi:type="dcterms:W3CDTF">2020-11-30T07:48:22Z</dcterms:created>
  <dcterms:modified xsi:type="dcterms:W3CDTF">2022-01-17T13:02:34Z</dcterms:modified>
</cp:coreProperties>
</file>